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Baloo Bhaina 2" panose="020B0604020202020204" charset="0"/>
      <p:regular r:id="rId30"/>
      <p:bold r:id="rId31"/>
    </p:embeddedFont>
    <p:embeddedFont>
      <p:font typeface="Baloo Bhaina 2 Medium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4a4c5ffe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4a4c5ffe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47c869f17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47c869f17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5cb15f54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45cb15f54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4a4c5ffed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4a4c5ffed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4a4c5ffed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4a4c5ffed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45cb15f547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45cb15f547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a25e345a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4a25e345a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4a25e345a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4a25e345a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4a25e345a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4a25e345a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a25e345a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4a25e345a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471e7998b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471e7998b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4a25e345a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4a25e345a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7c869f17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47c869f17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45cb15f54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45cb15f54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4a4c5ffedb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4a4c5ffedb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45cb15f54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45cb15f54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7c869f17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47c869f17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5cb15f54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45cb15f54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4a25e345a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4a25e345a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45cb15f5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45cb15f5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47c869f17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47c869f17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5cb15f54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5cb15f54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a25e345a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a25e345a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7c869f17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47c869f17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5cb15f54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45cb15f54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a4c5ffedb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14a4c5ffedb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★"/>
              <a:defRPr sz="1400">
                <a:latin typeface="Baloo Bhaina 2"/>
                <a:ea typeface="Baloo Bhaina 2"/>
                <a:cs typeface="Baloo Bhaina 2"/>
                <a:sym typeface="Baloo Bhaina 2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59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77513" y="1000100"/>
            <a:ext cx="6836551" cy="38275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5F</a:t>
            </a:r>
          </a:p>
        </p:txBody>
      </p:sp>
      <p:sp>
        <p:nvSpPr>
          <p:cNvPr id="55" name="Google Shape;55;p13"/>
          <p:cNvSpPr/>
          <p:nvPr/>
        </p:nvSpPr>
        <p:spPr>
          <a:xfrm>
            <a:off x="7621288" y="2787600"/>
            <a:ext cx="1245200" cy="20400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s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7508088" y="1396325"/>
            <a:ext cx="466950" cy="650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'</a:t>
            </a: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7957">
            <a:off x="7870350" y="145851"/>
            <a:ext cx="1166724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body" idx="2"/>
          </p:nvPr>
        </p:nvSpPr>
        <p:spPr>
          <a:xfrm>
            <a:off x="460225" y="1444000"/>
            <a:ext cx="3999900" cy="24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★"/>
            </a:pPr>
            <a:r>
              <a:rPr lang="en" sz="2600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Meeting new sisters</a:t>
            </a:r>
            <a:endParaRPr sz="26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loo Bhaina 2"/>
              <a:buChar char="★"/>
            </a:pPr>
            <a:r>
              <a:rPr lang="en" sz="2600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Time to reflect</a:t>
            </a:r>
            <a:endParaRPr sz="26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★"/>
            </a:pPr>
            <a:r>
              <a:rPr lang="en" sz="2600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Growing with your faith tradition </a:t>
            </a:r>
            <a:endParaRPr sz="26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6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686275" y="175425"/>
            <a:ext cx="7195222" cy="8808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RETREATS</a:t>
            </a:r>
          </a:p>
        </p:txBody>
      </p:sp>
      <p:sp>
        <p:nvSpPr>
          <p:cNvPr id="159" name="Google Shape;159;p22"/>
          <p:cNvSpPr/>
          <p:nvPr/>
        </p:nvSpPr>
        <p:spPr>
          <a:xfrm>
            <a:off x="828125" y="3286750"/>
            <a:ext cx="1860600" cy="1534500"/>
          </a:xfrm>
          <a:prstGeom prst="frame">
            <a:avLst>
              <a:gd name="adj1" fmla="val 12500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741" y="3370896"/>
            <a:ext cx="1607424" cy="139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1675" y="3022300"/>
            <a:ext cx="2310789" cy="153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0115" y="1182826"/>
            <a:ext cx="1647899" cy="164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890" y="3174700"/>
            <a:ext cx="2648243" cy="17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0413" y="1208626"/>
            <a:ext cx="2731187" cy="1813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/>
          <p:nvPr/>
        </p:nvSpPr>
        <p:spPr>
          <a:xfrm>
            <a:off x="2057638" y="1046637"/>
            <a:ext cx="5028725" cy="2002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FIT</a:t>
            </a:r>
          </a:p>
        </p:txBody>
      </p:sp>
      <p:sp>
        <p:nvSpPr>
          <p:cNvPr id="170" name="Google Shape;170;p23"/>
          <p:cNvSpPr txBox="1"/>
          <p:nvPr/>
        </p:nvSpPr>
        <p:spPr>
          <a:xfrm>
            <a:off x="520050" y="3296463"/>
            <a:ext cx="8103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IF THE SCHOOL FITS . . .  CHOOSE IT!</a:t>
            </a:r>
            <a:endParaRPr sz="4000" b="1">
              <a:solidFill>
                <a:srgbClr val="98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7200">
            <a:off x="162775" y="145851"/>
            <a:ext cx="1166723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/>
          <p:nvPr/>
        </p:nvSpPr>
        <p:spPr>
          <a:xfrm>
            <a:off x="311700" y="175421"/>
            <a:ext cx="8280562" cy="88079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SHADOW DAY</a:t>
            </a:r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3651075" y="1280475"/>
            <a:ext cx="4697400" cy="28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★"/>
            </a:pPr>
            <a:r>
              <a:rPr lang="en" sz="2600">
                <a:solidFill>
                  <a:schemeClr val="dk1"/>
                </a:solidFill>
              </a:rPr>
              <a:t>8th grade girls 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★"/>
            </a:pPr>
            <a:r>
              <a:rPr lang="en" sz="2600">
                <a:solidFill>
                  <a:schemeClr val="dk1"/>
                </a:solidFill>
              </a:rPr>
              <a:t>Experience what it is like to be an </a:t>
            </a:r>
            <a:r>
              <a:rPr lang="en" sz="2600" b="1">
                <a:solidFill>
                  <a:srgbClr val="980000"/>
                </a:solidFill>
              </a:rPr>
              <a:t>SF Troubadour!</a:t>
            </a:r>
            <a:endParaRPr sz="2600" b="1">
              <a:solidFill>
                <a:srgbClr val="980000"/>
              </a:solidFill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 rotWithShape="1">
          <a:blip r:embed="rId3">
            <a:alphaModFix/>
          </a:blip>
          <a:srcRect r="25378" b="14813"/>
          <a:stretch/>
        </p:blipFill>
        <p:spPr>
          <a:xfrm>
            <a:off x="230225" y="1201550"/>
            <a:ext cx="2577300" cy="196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208774"/>
            <a:ext cx="2979912" cy="16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 rotWithShape="1">
          <a:blip r:embed="rId5">
            <a:alphaModFix/>
          </a:blip>
          <a:srcRect l="17401" r="6743"/>
          <a:stretch/>
        </p:blipFill>
        <p:spPr>
          <a:xfrm>
            <a:off x="6360400" y="2840800"/>
            <a:ext cx="2419651" cy="212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6">
            <a:alphaModFix/>
          </a:blip>
          <a:srcRect l="18287" r="24474"/>
          <a:stretch/>
        </p:blipFill>
        <p:spPr>
          <a:xfrm>
            <a:off x="3941637" y="2875538"/>
            <a:ext cx="1768724" cy="2056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-120275" y="4103475"/>
            <a:ext cx="8659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C00000"/>
                </a:solidFill>
                <a:highlight>
                  <a:srgbClr val="E6B8AF"/>
                </a:highlight>
                <a:latin typeface="Baloo Bhaina 2 Medium"/>
                <a:ea typeface="Baloo Bhaina 2 Medium"/>
                <a:cs typeface="Baloo Bhaina 2 Medium"/>
                <a:sym typeface="Baloo Bhaina 2 Medium"/>
              </a:rPr>
              <a:t>         </a:t>
            </a:r>
            <a:r>
              <a:rPr lang="en" sz="3400">
                <a:solidFill>
                  <a:schemeClr val="dk1"/>
                </a:solidFill>
                <a:highlight>
                  <a:srgbClr val="E6B8AF"/>
                </a:highlight>
                <a:latin typeface="Baloo Bhaina 2 Medium"/>
                <a:ea typeface="Baloo Bhaina 2 Medium"/>
                <a:cs typeface="Baloo Bhaina 2 Medium"/>
                <a:sym typeface="Baloo Bhaina 2 Medium"/>
              </a:rPr>
              <a:t>Not just high school, </a:t>
            </a:r>
            <a:r>
              <a:rPr lang="en" sz="3400" i="1">
                <a:solidFill>
                  <a:srgbClr val="980000"/>
                </a:solidFill>
                <a:highlight>
                  <a:srgbClr val="E6B8AF"/>
                </a:highlight>
                <a:latin typeface="Baloo Bhaina 2 Medium"/>
                <a:ea typeface="Baloo Bhaina 2 Medium"/>
                <a:cs typeface="Baloo Bhaina 2 Medium"/>
                <a:sym typeface="Baloo Bhaina 2 Medium"/>
              </a:rPr>
              <a:t>her</a:t>
            </a:r>
            <a:r>
              <a:rPr lang="en" sz="3400">
                <a:solidFill>
                  <a:srgbClr val="980000"/>
                </a:solidFill>
                <a:highlight>
                  <a:srgbClr val="E6B8AF"/>
                </a:highlight>
                <a:latin typeface="Baloo Bhaina 2 Medium"/>
                <a:ea typeface="Baloo Bhaina 2 Medium"/>
                <a:cs typeface="Baloo Bhaina 2 Medium"/>
                <a:sym typeface="Baloo Bhaina 2 Medium"/>
              </a:rPr>
              <a:t> </a:t>
            </a:r>
            <a:r>
              <a:rPr lang="en" sz="3400">
                <a:solidFill>
                  <a:schemeClr val="dk1"/>
                </a:solidFill>
                <a:highlight>
                  <a:srgbClr val="E6B8AF"/>
                </a:highlight>
                <a:latin typeface="Baloo Bhaina 2 Medium"/>
                <a:ea typeface="Baloo Bhaina 2 Medium"/>
                <a:cs typeface="Baloo Bhaina 2 Medium"/>
                <a:sym typeface="Baloo Bhaina 2 Medium"/>
              </a:rPr>
              <a:t>school</a:t>
            </a:r>
            <a:r>
              <a:rPr lang="en" sz="3400">
                <a:solidFill>
                  <a:srgbClr val="E6B8AF"/>
                </a:solidFill>
                <a:highlight>
                  <a:srgbClr val="E6B8AF"/>
                </a:highlight>
                <a:latin typeface="Baloo Bhaina 2 Medium"/>
                <a:ea typeface="Baloo Bhaina 2 Medium"/>
                <a:cs typeface="Baloo Bhaina 2 Medium"/>
                <a:sym typeface="Baloo Bhaina 2 Medium"/>
              </a:rPr>
              <a:t>………</a:t>
            </a:r>
            <a:endParaRPr sz="3400">
              <a:solidFill>
                <a:srgbClr val="E6B8AF"/>
              </a:solidFill>
              <a:highlight>
                <a:srgbClr val="E6B8AF"/>
              </a:highlight>
              <a:latin typeface="Baloo Bhaina 2 Medium"/>
              <a:ea typeface="Baloo Bhaina 2 Medium"/>
              <a:cs typeface="Baloo Bhaina 2 Medium"/>
              <a:sym typeface="Baloo Bhaina 2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/>
          <p:nvPr/>
        </p:nvSpPr>
        <p:spPr>
          <a:xfrm>
            <a:off x="311700" y="175421"/>
            <a:ext cx="8323026" cy="88079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SF ATHLETICS</a:t>
            </a:r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3962375" y="1330100"/>
            <a:ext cx="5065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980000"/>
                </a:solidFill>
              </a:rPr>
              <a:t>12</a:t>
            </a:r>
            <a:r>
              <a:rPr lang="en" sz="2300">
                <a:solidFill>
                  <a:schemeClr val="dk1"/>
                </a:solidFill>
              </a:rPr>
              <a:t> different sports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 b="1">
                <a:solidFill>
                  <a:srgbClr val="980000"/>
                </a:solidFill>
              </a:rPr>
              <a:t>26</a:t>
            </a:r>
            <a:r>
              <a:rPr lang="en" sz="2300">
                <a:solidFill>
                  <a:schemeClr val="dk1"/>
                </a:solidFill>
              </a:rPr>
              <a:t> teams &amp; many of them are non-cut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 b="30260"/>
          <a:stretch/>
        </p:blipFill>
        <p:spPr>
          <a:xfrm>
            <a:off x="841925" y="1251075"/>
            <a:ext cx="2841349" cy="13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 b="25871"/>
          <a:stretch/>
        </p:blipFill>
        <p:spPr>
          <a:xfrm>
            <a:off x="4720325" y="2794600"/>
            <a:ext cx="4166349" cy="220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6000" y="2653100"/>
            <a:ext cx="2393723" cy="159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 rotWithShape="1">
          <a:blip r:embed="rId6">
            <a:alphaModFix/>
          </a:blip>
          <a:srcRect l="31075" r="13313"/>
          <a:stretch/>
        </p:blipFill>
        <p:spPr>
          <a:xfrm>
            <a:off x="367725" y="2910937"/>
            <a:ext cx="1646648" cy="197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/>
          <p:nvPr/>
        </p:nvSpPr>
        <p:spPr>
          <a:xfrm>
            <a:off x="912675" y="175425"/>
            <a:ext cx="7244879" cy="8808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THE ARTS</a:t>
            </a:r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2374388" y="1248050"/>
            <a:ext cx="2100900" cy="28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Dance</a:t>
            </a:r>
            <a:endParaRPr sz="2300">
              <a:solidFill>
                <a:schemeClr val="dk1"/>
              </a:solidFill>
            </a:endParaRPr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Hula &amp; ERA </a:t>
            </a:r>
            <a:endParaRPr sz="2300">
              <a:solidFill>
                <a:schemeClr val="dk1"/>
              </a:solidFill>
            </a:endParaRPr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Orchestra </a:t>
            </a:r>
            <a:endParaRPr sz="2300">
              <a:solidFill>
                <a:schemeClr val="dk1"/>
              </a:solidFill>
            </a:endParaRPr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Choir</a:t>
            </a:r>
            <a:endParaRPr sz="2300">
              <a:solidFill>
                <a:schemeClr val="dk1"/>
              </a:solidFill>
            </a:endParaRPr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Show choir</a:t>
            </a:r>
            <a:endParaRPr sz="2300">
              <a:solidFill>
                <a:schemeClr val="dk1"/>
              </a:solidFill>
            </a:endParaRPr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Theater</a:t>
            </a:r>
            <a:endParaRPr sz="2300">
              <a:solidFill>
                <a:schemeClr val="dk1"/>
              </a:solidFill>
            </a:endParaRPr>
          </a:p>
          <a:p>
            <a:pPr marL="457200" lvl="0" indent="-36369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2300">
                <a:solidFill>
                  <a:schemeClr val="dk1"/>
                </a:solidFill>
              </a:rPr>
              <a:t>Technical Theater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4578538" y="1248050"/>
            <a:ext cx="2353800" cy="28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Photography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Painting  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Sculpture 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Drawing 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Digital Film &amp; Animation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l="3185" b="26857"/>
          <a:stretch/>
        </p:blipFill>
        <p:spPr>
          <a:xfrm>
            <a:off x="202400" y="1135050"/>
            <a:ext cx="1909002" cy="115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4">
            <a:alphaModFix/>
          </a:blip>
          <a:srcRect l="10394"/>
          <a:stretch/>
        </p:blipFill>
        <p:spPr>
          <a:xfrm>
            <a:off x="4929278" y="3830375"/>
            <a:ext cx="1652332" cy="122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7350" y="2654575"/>
            <a:ext cx="2100900" cy="1680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336" y="2542750"/>
            <a:ext cx="1942825" cy="12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 rotWithShape="1">
          <a:blip r:embed="rId7">
            <a:alphaModFix/>
          </a:blip>
          <a:srcRect l="6351" t="8673" r="7344" b="17699"/>
          <a:stretch/>
        </p:blipFill>
        <p:spPr>
          <a:xfrm>
            <a:off x="6821326" y="1248050"/>
            <a:ext cx="2280223" cy="12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 rotWithShape="1">
          <a:blip r:embed="rId8">
            <a:alphaModFix/>
          </a:blip>
          <a:srcRect l="2867" r="5506" b="25361"/>
          <a:stretch/>
        </p:blipFill>
        <p:spPr>
          <a:xfrm>
            <a:off x="1116125" y="3822863"/>
            <a:ext cx="1908998" cy="124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/>
          <p:nvPr/>
        </p:nvSpPr>
        <p:spPr>
          <a:xfrm>
            <a:off x="311700" y="175421"/>
            <a:ext cx="8161388" cy="96709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UNIFORM 'FIT</a:t>
            </a: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 l="21272" b="4361"/>
          <a:stretch/>
        </p:blipFill>
        <p:spPr>
          <a:xfrm>
            <a:off x="6869150" y="1301800"/>
            <a:ext cx="1998950" cy="1660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>
            <a:spLocks noGrp="1"/>
          </p:cNvSpPr>
          <p:nvPr>
            <p:ph type="body" idx="1"/>
          </p:nvPr>
        </p:nvSpPr>
        <p:spPr>
          <a:xfrm>
            <a:off x="311700" y="1379625"/>
            <a:ext cx="4074900" cy="34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Add your own own style 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Fun socks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Jewelry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Nail Polish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Any shoes that have a back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Any SF shirt on Fridays!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4">
            <a:alphaModFix/>
          </a:blip>
          <a:srcRect l="19775"/>
          <a:stretch/>
        </p:blipFill>
        <p:spPr>
          <a:xfrm>
            <a:off x="4533962" y="1301805"/>
            <a:ext cx="1998935" cy="166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5">
            <a:alphaModFix/>
          </a:blip>
          <a:srcRect l="13302" r="10068"/>
          <a:stretch/>
        </p:blipFill>
        <p:spPr>
          <a:xfrm>
            <a:off x="4533950" y="3121800"/>
            <a:ext cx="1726300" cy="150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2900" y="3121800"/>
            <a:ext cx="2487675" cy="18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>
            <a:off x="900100" y="275950"/>
            <a:ext cx="7343796" cy="20305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TROUBIE</a:t>
            </a:r>
          </a:p>
        </p:txBody>
      </p:sp>
      <p:sp>
        <p:nvSpPr>
          <p:cNvPr id="221" name="Google Shape;221;p28"/>
          <p:cNvSpPr/>
          <p:nvPr/>
        </p:nvSpPr>
        <p:spPr>
          <a:xfrm>
            <a:off x="1775213" y="2678175"/>
            <a:ext cx="5593586" cy="20020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TRIVIA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aloo Bhaina 2"/>
                <a:ea typeface="Baloo Bhaina 2"/>
                <a:cs typeface="Baloo Bhaina 2"/>
                <a:sym typeface="Baloo Bhaina 2"/>
              </a:rPr>
              <a:t>What are the 4 current class mascots?</a:t>
            </a: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01" y="169800"/>
            <a:ext cx="1223850" cy="18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4">
            <a:alphaModFix/>
          </a:blip>
          <a:srcRect t="18410" b="-18410"/>
          <a:stretch/>
        </p:blipFill>
        <p:spPr>
          <a:xfrm>
            <a:off x="595200" y="2850760"/>
            <a:ext cx="1353450" cy="237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700" y="2772925"/>
            <a:ext cx="2108325" cy="21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4625" y="99050"/>
            <a:ext cx="2674350" cy="200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2972" y="2772923"/>
            <a:ext cx="1943751" cy="13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96625" y="-32975"/>
            <a:ext cx="1377551" cy="189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>
            <a:spLocks noGrp="1"/>
          </p:cNvSpPr>
          <p:nvPr>
            <p:ph type="title" idx="4294967295"/>
          </p:nvPr>
        </p:nvSpPr>
        <p:spPr>
          <a:xfrm>
            <a:off x="106125" y="450150"/>
            <a:ext cx="87021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Baloo Bhaina 2"/>
                <a:ea typeface="Baloo Bhaina 2"/>
                <a:cs typeface="Baloo Bhaina 2"/>
                <a:sym typeface="Baloo Bhaina 2"/>
              </a:rPr>
              <a:t>                   Name a </a:t>
            </a:r>
            <a:r>
              <a:rPr lang="en" b="1">
                <a:solidFill>
                  <a:srgbClr val="FFE599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Homecoming</a:t>
            </a:r>
            <a:r>
              <a:rPr lang="en" b="1">
                <a:latin typeface="Baloo Bhaina 2"/>
                <a:ea typeface="Baloo Bhaina 2"/>
                <a:cs typeface="Baloo Bhaina 2"/>
                <a:sym typeface="Baloo Bhaina 2"/>
              </a:rPr>
              <a:t>                    </a:t>
            </a: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59436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aloo Bhaina 2"/>
                <a:ea typeface="Baloo Bhaina 2"/>
                <a:cs typeface="Baloo Bhaina 2"/>
                <a:sym typeface="Baloo Bhaina 2"/>
              </a:rPr>
              <a:t>    </a:t>
            </a: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59436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59436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59436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Baloo Bhaina 2"/>
                <a:ea typeface="Baloo Bhaina 2"/>
                <a:cs typeface="Baloo Bhaina 2"/>
                <a:sym typeface="Baloo Bhaina 2"/>
              </a:rPr>
              <a:t>Class theme option</a:t>
            </a:r>
            <a:endParaRPr sz="4000" b="1"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sp>
        <p:nvSpPr>
          <p:cNvPr id="238" name="Google Shape;238;p30"/>
          <p:cNvSpPr/>
          <p:nvPr/>
        </p:nvSpPr>
        <p:spPr>
          <a:xfrm>
            <a:off x="1559725" y="1321600"/>
            <a:ext cx="6305529" cy="12501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HOMECOMING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28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aloo Bhaina 2"/>
                <a:ea typeface="Baloo Bhaina 2"/>
                <a:cs typeface="Baloo Bhaina 2"/>
                <a:sym typeface="Baloo Bhaina 2"/>
              </a:rPr>
              <a:t>What happens on </a:t>
            </a: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sp>
        <p:nvSpPr>
          <p:cNvPr id="244" name="Google Shape;244;p31"/>
          <p:cNvSpPr/>
          <p:nvPr/>
        </p:nvSpPr>
        <p:spPr>
          <a:xfrm>
            <a:off x="677250" y="2324425"/>
            <a:ext cx="8172042" cy="22262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SWAP DAY 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2873700" y="205175"/>
            <a:ext cx="3359349" cy="85494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FUN</a:t>
            </a:r>
          </a:p>
        </p:txBody>
      </p:sp>
      <p:sp>
        <p:nvSpPr>
          <p:cNvPr id="63" name="Google Shape;63;p14"/>
          <p:cNvSpPr/>
          <p:nvPr/>
        </p:nvSpPr>
        <p:spPr>
          <a:xfrm>
            <a:off x="629675" y="1181725"/>
            <a:ext cx="7768296" cy="8657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FRIENDSHIP</a:t>
            </a:r>
          </a:p>
        </p:txBody>
      </p:sp>
      <p:sp>
        <p:nvSpPr>
          <p:cNvPr id="64" name="Google Shape;64;p14"/>
          <p:cNvSpPr/>
          <p:nvPr/>
        </p:nvSpPr>
        <p:spPr>
          <a:xfrm>
            <a:off x="2873700" y="2169038"/>
            <a:ext cx="2517586" cy="8414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FIT</a:t>
            </a:r>
          </a:p>
        </p:txBody>
      </p:sp>
      <p:sp>
        <p:nvSpPr>
          <p:cNvPr id="65" name="Google Shape;65;p14"/>
          <p:cNvSpPr/>
          <p:nvPr/>
        </p:nvSpPr>
        <p:spPr>
          <a:xfrm>
            <a:off x="601375" y="3126750"/>
            <a:ext cx="7768302" cy="865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FREEDOM</a:t>
            </a:r>
          </a:p>
        </p:txBody>
      </p:sp>
      <p:sp>
        <p:nvSpPr>
          <p:cNvPr id="66" name="Google Shape;66;p14"/>
          <p:cNvSpPr/>
          <p:nvPr/>
        </p:nvSpPr>
        <p:spPr>
          <a:xfrm>
            <a:off x="1535275" y="4157125"/>
            <a:ext cx="6282550" cy="863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FUTURE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7957">
            <a:off x="7870350" y="145851"/>
            <a:ext cx="1166724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>
            <a:spLocks noGrp="1"/>
          </p:cNvSpPr>
          <p:nvPr>
            <p:ph type="title"/>
          </p:nvPr>
        </p:nvSpPr>
        <p:spPr>
          <a:xfrm>
            <a:off x="405350" y="601375"/>
            <a:ext cx="5466900" cy="32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aloo Bhaina 2"/>
                <a:ea typeface="Baloo Bhaina 2"/>
                <a:cs typeface="Baloo Bhaina 2"/>
                <a:sym typeface="Baloo Bhaina 2"/>
              </a:rPr>
              <a:t>Write down as many SF visual and performing arts options as you can!</a:t>
            </a:r>
            <a:endParaRPr b="1"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7483" y="1932875"/>
            <a:ext cx="1919599" cy="127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325" y="250650"/>
            <a:ext cx="1919908" cy="127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2700" y="3649675"/>
            <a:ext cx="1917092" cy="127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/>
          <p:nvPr/>
        </p:nvSpPr>
        <p:spPr>
          <a:xfrm>
            <a:off x="937074" y="868225"/>
            <a:ext cx="7032502" cy="2508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FREEDOM</a:t>
            </a:r>
          </a:p>
        </p:txBody>
      </p:sp>
      <p:sp>
        <p:nvSpPr>
          <p:cNvPr id="258" name="Google Shape;258;p33"/>
          <p:cNvSpPr txBox="1"/>
          <p:nvPr/>
        </p:nvSpPr>
        <p:spPr>
          <a:xfrm>
            <a:off x="312900" y="3567275"/>
            <a:ext cx="8518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TO BE YOURSELF AND CHOOSE YOUR PATH!</a:t>
            </a:r>
            <a:endParaRPr sz="3400" b="1">
              <a:solidFill>
                <a:srgbClr val="98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pic>
        <p:nvPicPr>
          <p:cNvPr id="259" name="Google Shape;2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7957">
            <a:off x="7838500" y="183101"/>
            <a:ext cx="1166724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>
            <a:spLocks noGrp="1"/>
          </p:cNvSpPr>
          <p:nvPr>
            <p:ph type="body" idx="1"/>
          </p:nvPr>
        </p:nvSpPr>
        <p:spPr>
          <a:xfrm>
            <a:off x="311700" y="1186850"/>
            <a:ext cx="3760200" cy="17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4564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7373">
                <a:solidFill>
                  <a:schemeClr val="dk1"/>
                </a:solidFill>
              </a:rPr>
              <a:t>Being YOURSELF</a:t>
            </a:r>
            <a:endParaRPr sz="7373">
              <a:solidFill>
                <a:schemeClr val="dk1"/>
              </a:solidFill>
            </a:endParaRPr>
          </a:p>
          <a:p>
            <a:pPr marL="457200" lvl="0" indent="-34564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7373">
                <a:solidFill>
                  <a:schemeClr val="dk1"/>
                </a:solidFill>
              </a:rPr>
              <a:t>Girls in single gender classrooms report feeling more comfortable being themselves and expressing their ideas. </a:t>
            </a:r>
            <a:endParaRPr sz="7373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300">
              <a:solidFill>
                <a:schemeClr val="dk1"/>
              </a:solidFill>
            </a:endParaRPr>
          </a:p>
        </p:txBody>
      </p:sp>
      <p:sp>
        <p:nvSpPr>
          <p:cNvPr id="265" name="Google Shape;265;p34"/>
          <p:cNvSpPr/>
          <p:nvPr/>
        </p:nvSpPr>
        <p:spPr>
          <a:xfrm>
            <a:off x="721650" y="175425"/>
            <a:ext cx="7711703" cy="8808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BELONGING</a:t>
            </a:r>
          </a:p>
        </p:txBody>
      </p:sp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 l="19749" r="12960"/>
          <a:stretch/>
        </p:blipFill>
        <p:spPr>
          <a:xfrm>
            <a:off x="221975" y="3034375"/>
            <a:ext cx="1909852" cy="18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6900" y="3131063"/>
            <a:ext cx="2917601" cy="194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5106" y="2989575"/>
            <a:ext cx="3052421" cy="203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6">
            <a:alphaModFix/>
          </a:blip>
          <a:srcRect l="21301" t="22316" r="22772" b="21284"/>
          <a:stretch/>
        </p:blipFill>
        <p:spPr>
          <a:xfrm>
            <a:off x="4187837" y="1235137"/>
            <a:ext cx="2554614" cy="171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5375" y="1319213"/>
            <a:ext cx="2111508" cy="140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body" idx="1"/>
          </p:nvPr>
        </p:nvSpPr>
        <p:spPr>
          <a:xfrm>
            <a:off x="311700" y="1186850"/>
            <a:ext cx="40749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Electives </a:t>
            </a:r>
            <a:endParaRPr sz="2300">
              <a:solidFill>
                <a:schemeClr val="dk1"/>
              </a:solidFill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Baloo Bhaina 2"/>
              <a:buChar char="○"/>
            </a:pPr>
            <a:r>
              <a:rPr lang="en" sz="1900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Computer Science</a:t>
            </a:r>
            <a:endParaRPr sz="19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Baloo Bhaina 2"/>
              <a:buChar char="○"/>
            </a:pPr>
            <a:r>
              <a:rPr lang="en" sz="1900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Photography</a:t>
            </a:r>
            <a:endParaRPr sz="19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Baloo Bhaina 2"/>
              <a:buChar char="○"/>
            </a:pPr>
            <a:r>
              <a:rPr lang="en" sz="1900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Arts </a:t>
            </a:r>
            <a:endParaRPr sz="19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Troubie TV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Four Foreign Languages offered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Free block in your schedule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76" name="Google Shape;276;p35"/>
          <p:cNvSpPr/>
          <p:nvPr/>
        </p:nvSpPr>
        <p:spPr>
          <a:xfrm>
            <a:off x="452800" y="175450"/>
            <a:ext cx="8235238" cy="8808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EXPLORING INTERESTS</a:t>
            </a:r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3425" y="1248022"/>
            <a:ext cx="2429750" cy="16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0626" y="2981100"/>
            <a:ext cx="2342124" cy="15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 rotWithShape="1">
          <a:blip r:embed="rId5">
            <a:alphaModFix/>
          </a:blip>
          <a:srcRect r="19601"/>
          <a:stretch/>
        </p:blipFill>
        <p:spPr>
          <a:xfrm>
            <a:off x="7007275" y="1156487"/>
            <a:ext cx="2076974" cy="172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6599" y="2922701"/>
            <a:ext cx="2105400" cy="14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 txBox="1">
            <a:spLocks noGrp="1"/>
          </p:cNvSpPr>
          <p:nvPr>
            <p:ph type="body" idx="2"/>
          </p:nvPr>
        </p:nvSpPr>
        <p:spPr>
          <a:xfrm>
            <a:off x="5548525" y="1344250"/>
            <a:ext cx="3596700" cy="3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Char char="★"/>
            </a:pPr>
            <a:r>
              <a:rPr lang="en" sz="2600">
                <a:solidFill>
                  <a:srgbClr val="00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There are over </a:t>
            </a:r>
            <a:r>
              <a:rPr lang="en" sz="26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80</a:t>
            </a:r>
            <a:r>
              <a:rPr lang="en" sz="2600">
                <a:solidFill>
                  <a:srgbClr val="00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 different ways to meet new friends and find new passions!</a:t>
            </a:r>
            <a:endParaRPr sz="2600">
              <a:solidFill>
                <a:srgbClr val="00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★"/>
            </a:pPr>
            <a:r>
              <a:rPr lang="en" sz="2600">
                <a:solidFill>
                  <a:srgbClr val="00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We also have </a:t>
            </a:r>
            <a:r>
              <a:rPr lang="en" sz="26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9</a:t>
            </a:r>
            <a:r>
              <a:rPr lang="en" sz="2600" b="1">
                <a:solidFill>
                  <a:srgbClr val="00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 </a:t>
            </a:r>
            <a:r>
              <a:rPr lang="en" sz="2600">
                <a:solidFill>
                  <a:srgbClr val="00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academic teams.</a:t>
            </a:r>
            <a:endParaRPr sz="2600">
              <a:solidFill>
                <a:srgbClr val="00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86" name="Google Shape;286;p36"/>
          <p:cNvSpPr/>
          <p:nvPr/>
        </p:nvSpPr>
        <p:spPr>
          <a:xfrm>
            <a:off x="311700" y="175425"/>
            <a:ext cx="8520586" cy="8808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CLUBS &amp; ACADEMIC TEAMS</a:t>
            </a:r>
          </a:p>
        </p:txBody>
      </p:sp>
      <p:pic>
        <p:nvPicPr>
          <p:cNvPr id="287" name="Google Shape;287;p36"/>
          <p:cNvPicPr preferRelativeResize="0"/>
          <p:nvPr/>
        </p:nvPicPr>
        <p:blipFill rotWithShape="1">
          <a:blip r:embed="rId3">
            <a:alphaModFix/>
          </a:blip>
          <a:srcRect l="12187" t="11518" r="13634" b="8102"/>
          <a:stretch/>
        </p:blipFill>
        <p:spPr>
          <a:xfrm>
            <a:off x="242725" y="1152475"/>
            <a:ext cx="2489252" cy="179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6"/>
          <p:cNvPicPr preferRelativeResize="0"/>
          <p:nvPr/>
        </p:nvPicPr>
        <p:blipFill rotWithShape="1">
          <a:blip r:embed="rId4">
            <a:alphaModFix/>
          </a:blip>
          <a:srcRect t="6018" b="14692"/>
          <a:stretch/>
        </p:blipFill>
        <p:spPr>
          <a:xfrm>
            <a:off x="3096375" y="3046500"/>
            <a:ext cx="1700652" cy="17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525" y="3046500"/>
            <a:ext cx="2579502" cy="206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9025" y="1231000"/>
            <a:ext cx="2579502" cy="171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/>
          <p:nvPr/>
        </p:nvSpPr>
        <p:spPr>
          <a:xfrm>
            <a:off x="1146961" y="620513"/>
            <a:ext cx="6850078" cy="29281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FUTURE</a:t>
            </a:r>
          </a:p>
        </p:txBody>
      </p:sp>
      <p:sp>
        <p:nvSpPr>
          <p:cNvPr id="296" name="Google Shape;296;p37"/>
          <p:cNvSpPr txBox="1"/>
          <p:nvPr/>
        </p:nvSpPr>
        <p:spPr>
          <a:xfrm>
            <a:off x="373050" y="3691687"/>
            <a:ext cx="839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IT’S A BRIGHT ONE AT ST. FRANCIS!</a:t>
            </a:r>
            <a:endParaRPr sz="4200" b="1">
              <a:solidFill>
                <a:srgbClr val="98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7200">
            <a:off x="162775" y="145851"/>
            <a:ext cx="1166723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/>
          <p:nvPr/>
        </p:nvSpPr>
        <p:spPr>
          <a:xfrm>
            <a:off x="311700" y="175421"/>
            <a:ext cx="7149091" cy="88079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ACADEMICS</a:t>
            </a:r>
          </a:p>
        </p:txBody>
      </p:sp>
      <p:sp>
        <p:nvSpPr>
          <p:cNvPr id="303" name="Google Shape;303;p38"/>
          <p:cNvSpPr txBox="1">
            <a:spLocks noGrp="1"/>
          </p:cNvSpPr>
          <p:nvPr>
            <p:ph type="body" idx="1"/>
          </p:nvPr>
        </p:nvSpPr>
        <p:spPr>
          <a:xfrm>
            <a:off x="209900" y="1379625"/>
            <a:ext cx="3808800" cy="3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We offer </a:t>
            </a:r>
            <a:r>
              <a:rPr lang="en" sz="2300" b="1">
                <a:solidFill>
                  <a:srgbClr val="C00000"/>
                </a:solidFill>
              </a:rPr>
              <a:t>35</a:t>
            </a:r>
            <a:r>
              <a:rPr lang="en" sz="2300">
                <a:solidFill>
                  <a:schemeClr val="dk1"/>
                </a:solidFill>
              </a:rPr>
              <a:t> Honors and AP Classes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★"/>
            </a:pPr>
            <a:r>
              <a:rPr lang="en" sz="2300">
                <a:solidFill>
                  <a:schemeClr val="dk1"/>
                </a:solidFill>
              </a:rPr>
              <a:t>Each student is assigned an academic counselor  and a college counselor to help find the best college fit for her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304" name="Google Shape;304;p38"/>
          <p:cNvPicPr preferRelativeResize="0"/>
          <p:nvPr/>
        </p:nvPicPr>
        <p:blipFill rotWithShape="1">
          <a:blip r:embed="rId3">
            <a:alphaModFix/>
          </a:blip>
          <a:srcRect r="23710"/>
          <a:stretch/>
        </p:blipFill>
        <p:spPr>
          <a:xfrm>
            <a:off x="4105762" y="1379625"/>
            <a:ext cx="1912873" cy="1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5700" y="2905550"/>
            <a:ext cx="2579350" cy="204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125" y="1124275"/>
            <a:ext cx="2431874" cy="16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-12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/>
          <p:nvPr/>
        </p:nvSpPr>
        <p:spPr>
          <a:xfrm>
            <a:off x="584087" y="308375"/>
            <a:ext cx="7975826" cy="8937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Baloo Bhaina 2;800"/>
              </a:rPr>
              <a:t>COME &amp; EXPERIENCE SFHS AT</a:t>
            </a:r>
          </a:p>
        </p:txBody>
      </p:sp>
      <p:sp>
        <p:nvSpPr>
          <p:cNvPr id="313" name="Google Shape;313;p39"/>
          <p:cNvSpPr txBox="1">
            <a:spLocks noGrp="1"/>
          </p:cNvSpPr>
          <p:nvPr>
            <p:ph type="body" idx="1"/>
          </p:nvPr>
        </p:nvSpPr>
        <p:spPr>
          <a:xfrm>
            <a:off x="-196500" y="1662625"/>
            <a:ext cx="9537000" cy="32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Sunday, October 9, 2022</a:t>
            </a:r>
            <a:endParaRPr sz="30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 b="1">
                <a:solidFill>
                  <a:schemeClr val="lt1"/>
                </a:solidFill>
              </a:rPr>
              <a:t>12:00 pm - 3:00 pm </a:t>
            </a:r>
            <a:endParaRPr sz="3000" b="1">
              <a:solidFill>
                <a:schemeClr val="lt1"/>
              </a:solidFill>
            </a:endParaRPr>
          </a:p>
        </p:txBody>
      </p:sp>
      <p:sp>
        <p:nvSpPr>
          <p:cNvPr id="314" name="Google Shape;314;p39"/>
          <p:cNvSpPr/>
          <p:nvPr/>
        </p:nvSpPr>
        <p:spPr>
          <a:xfrm>
            <a:off x="1980697" y="1889652"/>
            <a:ext cx="5246918" cy="10642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Baloo Bhaina 2;800"/>
              </a:rPr>
              <a:t>OPEN HOUSE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1363500" y="817012"/>
            <a:ext cx="6417000" cy="23063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FUN</a:t>
            </a:r>
          </a:p>
        </p:txBody>
      </p:sp>
      <p:sp>
        <p:nvSpPr>
          <p:cNvPr id="73" name="Google Shape;73;p15"/>
          <p:cNvSpPr txBox="1"/>
          <p:nvPr/>
        </p:nvSpPr>
        <p:spPr>
          <a:xfrm>
            <a:off x="896550" y="3356888"/>
            <a:ext cx="7350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THE PLACE WHERE THE FUN NEVER STOPS!</a:t>
            </a:r>
            <a:endParaRPr sz="3000" b="1">
              <a:solidFill>
                <a:srgbClr val="98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Baloo Bhaina 2 Medium"/>
              <a:ea typeface="Baloo Bhaina 2 Medium"/>
              <a:cs typeface="Baloo Bhaina 2 Medium"/>
              <a:sym typeface="Baloo Bhaina 2 Medium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7200">
            <a:off x="162775" y="145851"/>
            <a:ext cx="1166723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Class Mascots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★"/>
            </a:pPr>
            <a:r>
              <a:rPr lang="en" sz="2100">
                <a:solidFill>
                  <a:schemeClr val="dk1"/>
                </a:solidFill>
              </a:rPr>
              <a:t>Meet a Parent/ Grandparent for lunch 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Painted Parking Spots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SWAP Day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St. Francis Day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Father Daughter Dance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Mom Prom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loo Bhaina 2"/>
              <a:buChar char="★"/>
            </a:pPr>
            <a:r>
              <a:rPr lang="en" sz="2100">
                <a:solidFill>
                  <a:schemeClr val="dk1"/>
                </a:solidFill>
              </a:rPr>
              <a:t>And … Homecoming 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311700" y="175421"/>
            <a:ext cx="7557297" cy="88079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TRADITIONS</a:t>
            </a: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l="22348" t="17673" r="17184" b="13692"/>
          <a:stretch/>
        </p:blipFill>
        <p:spPr>
          <a:xfrm>
            <a:off x="7478250" y="2512075"/>
            <a:ext cx="1478650" cy="25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224" y="3557225"/>
            <a:ext cx="2277576" cy="151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7225" y="1498575"/>
            <a:ext cx="2787548" cy="18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3723" y="1123063"/>
            <a:ext cx="1983775" cy="1322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360825" y="120275"/>
            <a:ext cx="8334300" cy="7861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HOMECOMING</a:t>
            </a: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t="24351"/>
          <a:stretch/>
        </p:blipFill>
        <p:spPr>
          <a:xfrm>
            <a:off x="360825" y="1022321"/>
            <a:ext cx="3305436" cy="154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0304" y="1022321"/>
            <a:ext cx="2604820" cy="160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937" y="2803449"/>
            <a:ext cx="2549176" cy="157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93621" y="2678964"/>
            <a:ext cx="2818227" cy="173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7">
            <a:alphaModFix/>
          </a:blip>
          <a:srcRect r="13948"/>
          <a:stretch/>
        </p:blipFill>
        <p:spPr>
          <a:xfrm>
            <a:off x="360825" y="2614659"/>
            <a:ext cx="2604820" cy="1865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5799" y="1022321"/>
            <a:ext cx="2064968" cy="127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9">
            <a:alphaModFix/>
          </a:blip>
          <a:srcRect l="-8100" r="8099"/>
          <a:stretch/>
        </p:blipFill>
        <p:spPr>
          <a:xfrm>
            <a:off x="8206950" y="3427524"/>
            <a:ext cx="1007799" cy="164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7351" y="3635076"/>
            <a:ext cx="1517727" cy="14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12600" y="3675451"/>
            <a:ext cx="1749024" cy="14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22400" y="3534088"/>
            <a:ext cx="789623" cy="154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164300" y="247650"/>
            <a:ext cx="8750148" cy="20305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HOMEROOM</a:t>
            </a:r>
          </a:p>
        </p:txBody>
      </p:sp>
      <p:sp>
        <p:nvSpPr>
          <p:cNvPr id="105" name="Google Shape;105;p18"/>
          <p:cNvSpPr/>
          <p:nvPr/>
        </p:nvSpPr>
        <p:spPr>
          <a:xfrm>
            <a:off x="2725800" y="2678175"/>
            <a:ext cx="3692401" cy="20305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HITS</a:t>
            </a: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3676">
            <a:off x="6887944" y="2363744"/>
            <a:ext cx="1444789" cy="133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9264">
            <a:off x="608495" y="2423066"/>
            <a:ext cx="1778190" cy="177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967312" y="980725"/>
            <a:ext cx="7209377" cy="21507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76200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FRIENDSHIP</a:t>
            </a:r>
          </a:p>
        </p:txBody>
      </p:sp>
      <p:sp>
        <p:nvSpPr>
          <p:cNvPr id="113" name="Google Shape;113;p19"/>
          <p:cNvSpPr txBox="1"/>
          <p:nvPr/>
        </p:nvSpPr>
        <p:spPr>
          <a:xfrm>
            <a:off x="380100" y="3393275"/>
            <a:ext cx="8383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980000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YOU JUST GAINED 880 NEW SISTERS!</a:t>
            </a:r>
            <a:endParaRPr sz="3800" b="1">
              <a:solidFill>
                <a:srgbClr val="980000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67957">
            <a:off x="7870350" y="145851"/>
            <a:ext cx="1166724" cy="1051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4924525" y="1627950"/>
            <a:ext cx="3999900" cy="3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/>
          </a:bodyPr>
          <a:lstStyle/>
          <a:p>
            <a:pPr marL="457200" lvl="0" indent="-3999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★"/>
            </a:pPr>
            <a:r>
              <a:rPr lang="en" sz="10795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Big Sister/ Little Sister</a:t>
            </a:r>
            <a:endParaRPr sz="10795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99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loo Bhaina 2"/>
              <a:buChar char="★"/>
            </a:pPr>
            <a:r>
              <a:rPr lang="en" sz="10795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Freshman Orientation </a:t>
            </a:r>
            <a:endParaRPr sz="10795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99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loo Bhaina 2"/>
              <a:buChar char="★"/>
            </a:pPr>
            <a:r>
              <a:rPr lang="en" sz="10795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Freshman Overnight</a:t>
            </a:r>
            <a:endParaRPr sz="10795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99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loo Bhaina 2"/>
              <a:buChar char="★"/>
            </a:pPr>
            <a:r>
              <a:rPr lang="en" sz="10795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The Zoo </a:t>
            </a:r>
            <a:endParaRPr sz="10795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-3999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loo Bhaina 2"/>
              <a:buChar char="★"/>
            </a:pPr>
            <a:r>
              <a:rPr lang="en" sz="10795">
                <a:solidFill>
                  <a:schemeClr val="dk1"/>
                </a:solidFill>
                <a:latin typeface="Baloo Bhaina 2"/>
                <a:ea typeface="Baloo Bhaina 2"/>
                <a:cs typeface="Baloo Bhaina 2"/>
                <a:sym typeface="Baloo Bhaina 2"/>
              </a:rPr>
              <a:t>Honor Guards</a:t>
            </a:r>
            <a:endParaRPr sz="10795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600">
              <a:solidFill>
                <a:schemeClr val="dk1"/>
              </a:solidFill>
              <a:latin typeface="Baloo Bhaina 2"/>
              <a:ea typeface="Baloo Bhaina 2"/>
              <a:cs typeface="Baloo Bhaina 2"/>
              <a:sym typeface="Baloo Bhaina 2"/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311700" y="175421"/>
            <a:ext cx="7912080" cy="88079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98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Baloo Bhaina 2;800"/>
              </a:rPr>
              <a:t>SISTERHOOD</a:t>
            </a:r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t="17142" b="12716"/>
          <a:stretch/>
        </p:blipFill>
        <p:spPr>
          <a:xfrm>
            <a:off x="311700" y="2945275"/>
            <a:ext cx="1954926" cy="205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4">
            <a:alphaModFix/>
          </a:blip>
          <a:srcRect l="16811" t="21117" r="22955" b="20338"/>
          <a:stretch/>
        </p:blipFill>
        <p:spPr>
          <a:xfrm>
            <a:off x="2289475" y="1245888"/>
            <a:ext cx="2550001" cy="165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0575" y="2994000"/>
            <a:ext cx="2550001" cy="16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6">
            <a:alphaModFix/>
          </a:blip>
          <a:srcRect l="18345" t="14170" r="20503"/>
          <a:stretch/>
        </p:blipFill>
        <p:spPr>
          <a:xfrm>
            <a:off x="355188" y="1126988"/>
            <a:ext cx="1867950" cy="174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 rot="-2187991">
            <a:off x="2139197" y="1223195"/>
            <a:ext cx="2650446" cy="83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1100"/>
          </a:p>
        </p:txBody>
      </p:sp>
      <p:sp>
        <p:nvSpPr>
          <p:cNvPr id="130" name="Google Shape;130;p21"/>
          <p:cNvSpPr txBox="1"/>
          <p:nvPr/>
        </p:nvSpPr>
        <p:spPr>
          <a:xfrm>
            <a:off x="4240763" y="2372309"/>
            <a:ext cx="1714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Belonging</a:t>
            </a:r>
            <a:endParaRPr sz="1100"/>
          </a:p>
        </p:txBody>
      </p:sp>
      <p:sp>
        <p:nvSpPr>
          <p:cNvPr id="131" name="Google Shape;131;p21"/>
          <p:cNvSpPr txBox="1"/>
          <p:nvPr/>
        </p:nvSpPr>
        <p:spPr>
          <a:xfrm>
            <a:off x="5857292" y="1063690"/>
            <a:ext cx="1018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Trust</a:t>
            </a:r>
            <a:endParaRPr sz="1100"/>
          </a:p>
        </p:txBody>
      </p:sp>
      <p:sp>
        <p:nvSpPr>
          <p:cNvPr id="132" name="Google Shape;132;p21"/>
          <p:cNvSpPr txBox="1"/>
          <p:nvPr/>
        </p:nvSpPr>
        <p:spPr>
          <a:xfrm rot="-5400000">
            <a:off x="825567" y="871398"/>
            <a:ext cx="14151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FAMILY</a:t>
            </a:r>
            <a:endParaRPr sz="1100"/>
          </a:p>
        </p:txBody>
      </p:sp>
      <p:sp>
        <p:nvSpPr>
          <p:cNvPr id="133" name="Google Shape;133;p21"/>
          <p:cNvSpPr txBox="1"/>
          <p:nvPr/>
        </p:nvSpPr>
        <p:spPr>
          <a:xfrm rot="1313559">
            <a:off x="4401791" y="1572282"/>
            <a:ext cx="2169129" cy="577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sz="1100"/>
          </a:p>
        </p:txBody>
      </p:sp>
      <p:sp>
        <p:nvSpPr>
          <p:cNvPr id="134" name="Google Shape;134;p21"/>
          <p:cNvSpPr txBox="1"/>
          <p:nvPr/>
        </p:nvSpPr>
        <p:spPr>
          <a:xfrm>
            <a:off x="1371600" y="3338027"/>
            <a:ext cx="1224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Inclusion</a:t>
            </a:r>
            <a:endParaRPr sz="1100"/>
          </a:p>
        </p:txBody>
      </p:sp>
      <p:sp>
        <p:nvSpPr>
          <p:cNvPr id="135" name="Google Shape;135;p21"/>
          <p:cNvSpPr txBox="1"/>
          <p:nvPr/>
        </p:nvSpPr>
        <p:spPr>
          <a:xfrm rot="1640564">
            <a:off x="916505" y="2487499"/>
            <a:ext cx="2876474" cy="43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always there for you</a:t>
            </a:r>
            <a:endParaRPr sz="1100"/>
          </a:p>
        </p:txBody>
      </p:sp>
      <p:sp>
        <p:nvSpPr>
          <p:cNvPr id="136" name="Google Shape;136;p21"/>
          <p:cNvSpPr txBox="1"/>
          <p:nvPr/>
        </p:nvSpPr>
        <p:spPr>
          <a:xfrm rot="1267303">
            <a:off x="4142153" y="3017099"/>
            <a:ext cx="850006" cy="3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loving</a:t>
            </a:r>
            <a:endParaRPr sz="1100"/>
          </a:p>
        </p:txBody>
      </p:sp>
      <p:sp>
        <p:nvSpPr>
          <p:cNvPr id="137" name="Google Shape;137;p21"/>
          <p:cNvSpPr txBox="1"/>
          <p:nvPr/>
        </p:nvSpPr>
        <p:spPr>
          <a:xfrm>
            <a:off x="7143502" y="1845700"/>
            <a:ext cx="1382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understanding</a:t>
            </a:r>
            <a:endParaRPr sz="1100"/>
          </a:p>
        </p:txBody>
      </p:sp>
      <p:sp>
        <p:nvSpPr>
          <p:cNvPr id="138" name="Google Shape;138;p21"/>
          <p:cNvSpPr txBox="1"/>
          <p:nvPr/>
        </p:nvSpPr>
        <p:spPr>
          <a:xfrm rot="-5400000">
            <a:off x="2933916" y="2617279"/>
            <a:ext cx="17145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Not feeling judged</a:t>
            </a:r>
            <a:endParaRPr sz="1100"/>
          </a:p>
        </p:txBody>
      </p:sp>
      <p:sp>
        <p:nvSpPr>
          <p:cNvPr id="139" name="Google Shape;139;p21"/>
          <p:cNvSpPr txBox="1"/>
          <p:nvPr/>
        </p:nvSpPr>
        <p:spPr>
          <a:xfrm>
            <a:off x="4161812" y="1917959"/>
            <a:ext cx="1032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Unity</a:t>
            </a:r>
            <a:endParaRPr sz="1100"/>
          </a:p>
        </p:txBody>
      </p:sp>
      <p:sp>
        <p:nvSpPr>
          <p:cNvPr id="140" name="Google Shape;140;p21"/>
          <p:cNvSpPr txBox="1"/>
          <p:nvPr/>
        </p:nvSpPr>
        <p:spPr>
          <a:xfrm rot="-2137805">
            <a:off x="4323124" y="2825049"/>
            <a:ext cx="3114069" cy="5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NO MATTER WHAT</a:t>
            </a:r>
            <a:endParaRPr sz="1100"/>
          </a:p>
        </p:txBody>
      </p:sp>
      <p:sp>
        <p:nvSpPr>
          <p:cNvPr id="141" name="Google Shape;141;p21"/>
          <p:cNvSpPr txBox="1"/>
          <p:nvPr/>
        </p:nvSpPr>
        <p:spPr>
          <a:xfrm>
            <a:off x="1983921" y="797767"/>
            <a:ext cx="1254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LOYALTY</a:t>
            </a:r>
            <a:endParaRPr sz="1100"/>
          </a:p>
        </p:txBody>
      </p:sp>
      <p:sp>
        <p:nvSpPr>
          <p:cNvPr id="142" name="Google Shape;142;p21"/>
          <p:cNvSpPr txBox="1"/>
          <p:nvPr/>
        </p:nvSpPr>
        <p:spPr>
          <a:xfrm rot="-2091571">
            <a:off x="92684" y="3069259"/>
            <a:ext cx="2242260" cy="50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BONDS THAT LAST A LIFETIME</a:t>
            </a:r>
            <a:endParaRPr sz="1100"/>
          </a:p>
        </p:txBody>
      </p:sp>
      <p:sp>
        <p:nvSpPr>
          <p:cNvPr id="143" name="Google Shape;143;p21"/>
          <p:cNvSpPr txBox="1"/>
          <p:nvPr/>
        </p:nvSpPr>
        <p:spPr>
          <a:xfrm>
            <a:off x="2324781" y="3772949"/>
            <a:ext cx="2247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Making memories</a:t>
            </a:r>
            <a:endParaRPr sz="1100"/>
          </a:p>
        </p:txBody>
      </p:sp>
      <p:sp>
        <p:nvSpPr>
          <p:cNvPr id="144" name="Google Shape;144;p21"/>
          <p:cNvSpPr txBox="1"/>
          <p:nvPr/>
        </p:nvSpPr>
        <p:spPr>
          <a:xfrm>
            <a:off x="6437651" y="2953139"/>
            <a:ext cx="21561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Friendship</a:t>
            </a:r>
            <a:endParaRPr sz="1100"/>
          </a:p>
        </p:txBody>
      </p:sp>
      <p:sp>
        <p:nvSpPr>
          <p:cNvPr id="145" name="Google Shape;145;p21"/>
          <p:cNvSpPr txBox="1"/>
          <p:nvPr/>
        </p:nvSpPr>
        <p:spPr>
          <a:xfrm rot="1184542">
            <a:off x="830882" y="4200312"/>
            <a:ext cx="2598646" cy="3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Lifting Each Other Up</a:t>
            </a:r>
            <a:endParaRPr sz="1100"/>
          </a:p>
        </p:txBody>
      </p:sp>
      <p:sp>
        <p:nvSpPr>
          <p:cNvPr id="146" name="Google Shape;146;p21"/>
          <p:cNvSpPr txBox="1"/>
          <p:nvPr/>
        </p:nvSpPr>
        <p:spPr>
          <a:xfrm rot="1074452">
            <a:off x="5650122" y="3843352"/>
            <a:ext cx="3421666" cy="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HAVING EACH OTHER’S BACKS</a:t>
            </a:r>
            <a:endParaRPr sz="1100"/>
          </a:p>
        </p:txBody>
      </p:sp>
      <p:sp>
        <p:nvSpPr>
          <p:cNvPr id="147" name="Google Shape;147;p21"/>
          <p:cNvSpPr txBox="1"/>
          <p:nvPr/>
        </p:nvSpPr>
        <p:spPr>
          <a:xfrm rot="-307178">
            <a:off x="4628703" y="598824"/>
            <a:ext cx="1976786" cy="438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CONNECTION</a:t>
            </a:r>
            <a:endParaRPr sz="1100"/>
          </a:p>
        </p:txBody>
      </p:sp>
      <p:sp>
        <p:nvSpPr>
          <p:cNvPr id="148" name="Google Shape;148;p21"/>
          <p:cNvSpPr txBox="1"/>
          <p:nvPr/>
        </p:nvSpPr>
        <p:spPr>
          <a:xfrm>
            <a:off x="1800471" y="1421480"/>
            <a:ext cx="949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sharing</a:t>
            </a:r>
            <a:endParaRPr sz="1100"/>
          </a:p>
        </p:txBody>
      </p:sp>
      <p:sp>
        <p:nvSpPr>
          <p:cNvPr id="149" name="Google Shape;149;p21"/>
          <p:cNvSpPr txBox="1"/>
          <p:nvPr/>
        </p:nvSpPr>
        <p:spPr>
          <a:xfrm rot="-1181973">
            <a:off x="6323303" y="1513467"/>
            <a:ext cx="1289575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Feeling at home</a:t>
            </a:r>
            <a:endParaRPr sz="1100"/>
          </a:p>
        </p:txBody>
      </p:sp>
      <p:sp>
        <p:nvSpPr>
          <p:cNvPr id="150" name="Google Shape;150;p21"/>
          <p:cNvSpPr txBox="1"/>
          <p:nvPr/>
        </p:nvSpPr>
        <p:spPr>
          <a:xfrm>
            <a:off x="4949979" y="4032659"/>
            <a:ext cx="1650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ACCEPTANCE</a:t>
            </a:r>
            <a:endParaRPr sz="1100"/>
          </a:p>
        </p:txBody>
      </p:sp>
      <p:pic>
        <p:nvPicPr>
          <p:cNvPr id="151" name="Google Shape;151;p21" descr="A sign on a building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7607" y="325185"/>
            <a:ext cx="1714501" cy="98583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 rot="830272">
            <a:off x="2817453" y="356045"/>
            <a:ext cx="1365945" cy="39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everlasting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On-screen Show (16:9)</PresentationFormat>
  <Paragraphs>126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Baloo Bhaina 2;800</vt:lpstr>
      <vt:lpstr>Baloo Bhaina 2</vt:lpstr>
      <vt:lpstr>Arial</vt:lpstr>
      <vt:lpstr>Baloo Bhaina 2 Medium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4 current class mascots?</vt:lpstr>
      <vt:lpstr>                   Name a Homecoming                             Class theme option</vt:lpstr>
      <vt:lpstr>What happens on </vt:lpstr>
      <vt:lpstr>Write down as many SF visual and performing arts options as you can!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LWilkins</dc:creator>
  <cp:lastModifiedBy>Lisa Wilkins</cp:lastModifiedBy>
  <cp:revision>1</cp:revision>
  <dcterms:modified xsi:type="dcterms:W3CDTF">2022-08-29T22:41:30Z</dcterms:modified>
</cp:coreProperties>
</file>