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5" d="100"/>
          <a:sy n="65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7D5BA-F110-4B60-92D8-E825CB8A6CA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D3AB-F097-44A5-8C51-91D9EA05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Retreats, Service, SISTERHOOD, discover your gifts and talents, Community of Faith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FD3AB-F097-44A5-8C51-91D9EA0500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Coed dances, SWAP Day, we</a:t>
            </a:r>
            <a:r>
              <a:rPr lang="en-US" baseline="0" dirty="0" smtClean="0"/>
              <a:t> want parents on campus!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FD3AB-F097-44A5-8C51-91D9EA0500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6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3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0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EECF-7338-45BF-8630-240891A45DF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6601522" cy="42291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Dog-Heavy" pitchFamily="34" charset="0"/>
              </a:rPr>
              <a:t>St. Francis High School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Dog-Heavy" pitchFamily="34" charset="0"/>
              </a:rPr>
              <a:t/>
            </a:r>
            <a:b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Dog-Heavy" pitchFamily="34" charset="0"/>
              </a:rPr>
            </a:br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Dog-Heavy" pitchFamily="34" charset="0"/>
              </a:rPr>
              <a:t>Westlake Charter School High School Preview Night</a:t>
            </a:r>
            <a:endParaRPr lang="en-US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Dog-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  <a:t>Four Years That </a:t>
            </a:r>
            <a:b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  <a:t>Last a Lifetime</a:t>
            </a:r>
            <a:endParaRPr lang="en-US" dirty="0">
              <a:solidFill>
                <a:srgbClr val="C00000"/>
              </a:solidFill>
              <a:latin typeface="AlphDog-Heavy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6815567" cy="4525963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454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5562600" cy="1447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lphDog-Heavy" pitchFamily="34" charset="0"/>
              </a:rPr>
              <a:t>Community</a:t>
            </a:r>
            <a:endParaRPr lang="en-US" sz="5400" dirty="0">
              <a:solidFill>
                <a:srgbClr val="C00000"/>
              </a:solidFill>
              <a:latin typeface="AlphDog-Heavy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697523" y="3669323"/>
            <a:ext cx="3813810" cy="265770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4349262" y="1488830"/>
            <a:ext cx="3657600" cy="2438779"/>
          </a:xfrm>
          <a:ln w="76200">
            <a:solidFill>
              <a:srgbClr val="FFC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1559"/>
            <a:ext cx="3581400" cy="258084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05" y="3962400"/>
            <a:ext cx="2819400" cy="18796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082950"/>
            <a:ext cx="931948" cy="10530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4908"/>
            <a:ext cx="2096428" cy="120544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851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6019800" y="457200"/>
            <a:ext cx="2663190" cy="21766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63209"/>
            <a:ext cx="1791295" cy="26974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33400" y="494828"/>
            <a:ext cx="3749040" cy="248959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228600" y="3143267"/>
            <a:ext cx="3063240" cy="204315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773921" y="3274225"/>
            <a:ext cx="2910840" cy="194150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45540"/>
            <a:ext cx="2174631" cy="201766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>
                <a:solidFill>
                  <a:srgbClr val="C00000"/>
                </a:solidFill>
                <a:latin typeface="AlphDog-Heavy" pitchFamily="34" charset="0"/>
              </a:rPr>
              <a:t>Tradition</a:t>
            </a:r>
            <a:endParaRPr lang="en-US" sz="6000" dirty="0">
              <a:solidFill>
                <a:srgbClr val="C00000"/>
              </a:solidFill>
              <a:latin typeface="AlphDog-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  <a:t>The All-Girls Advantage</a:t>
            </a:r>
            <a:endParaRPr lang="en-US" dirty="0">
              <a:solidFill>
                <a:srgbClr val="C00000"/>
              </a:solidFill>
              <a:latin typeface="AlphDog-Heavy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80% of graduates of all-girls schools held leadership positions after high school.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early three-fourths of girls’ school grads consider college a stepping stone to graduate school, and they are more than twice as likely to earn a doctoral degree.</a:t>
            </a:r>
          </a:p>
          <a:p>
            <a:r>
              <a:rPr lang="en-US" sz="2400" dirty="0" smtClean="0"/>
              <a:t>Graduates of girls’ schools are six times more likely to consider majoring in math, science and technology; they are three times more likely to consider engineering careers.</a:t>
            </a:r>
          </a:p>
          <a:p>
            <a:r>
              <a:rPr lang="en-US" sz="2400" dirty="0" smtClean="0"/>
              <a:t>Girls’ school grads spend more time studying, tutoring other students, and speaking with teachers outside of class. </a:t>
            </a:r>
          </a:p>
        </p:txBody>
      </p:sp>
    </p:spTree>
    <p:extLst>
      <p:ext uri="{BB962C8B-B14F-4D97-AF65-F5344CB8AC3E}">
        <p14:creationId xmlns:p14="http://schemas.microsoft.com/office/powerpoint/2010/main" val="12703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24685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sym typeface="Wingdings 2"/>
              </a:rPr>
              <a:t/>
            </a:r>
            <a:br>
              <a:rPr lang="en-US" sz="1800" dirty="0" smtClean="0">
                <a:sym typeface="Wingdings 2"/>
              </a:rPr>
            </a:br>
            <a:r>
              <a:rPr lang="en-US" sz="1800" dirty="0" smtClean="0">
                <a:solidFill>
                  <a:srgbClr val="C00000"/>
                </a:solidFill>
                <a:sym typeface="Wingdings 2"/>
              </a:rPr>
              <a:t/>
            </a:r>
            <a:br>
              <a:rPr lang="en-US" sz="1800" dirty="0" smtClean="0">
                <a:solidFill>
                  <a:srgbClr val="C00000"/>
                </a:solidFill>
                <a:sym typeface="Wingdings 2"/>
              </a:rPr>
            </a:br>
            <a:r>
              <a:rPr lang="en-US" sz="1800" dirty="0" smtClean="0">
                <a:solidFill>
                  <a:srgbClr val="C00000"/>
                </a:solidFill>
                <a:sym typeface="Wingdings 2"/>
              </a:rPr>
              <a:t></a:t>
            </a: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</a:rPr>
              <a:t>46% of the student body participates in athletics.</a:t>
            </a: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sym typeface="Wingdings 2"/>
              </a:rPr>
              <a:t></a:t>
            </a: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>SFHS has captured 90 Sac-Joaquin Section titles, more than any other girls’ program.</a:t>
            </a: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sym typeface="Wingdings 2"/>
              </a:rPr>
              <a:t></a:t>
            </a: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>In the last three years, 79 SFHS students have committed to play collegiate sports.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3522133" cy="1981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438476"/>
            <a:ext cx="3124200" cy="208198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69" y="2268774"/>
            <a:ext cx="1810431" cy="178257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57071"/>
            <a:ext cx="2753747" cy="209393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1935106"/>
            <a:ext cx="1931670" cy="207338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1" y="5392317"/>
            <a:ext cx="2902374" cy="943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13" y="4661998"/>
            <a:ext cx="2225040" cy="148408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346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3520440" cy="233779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4806"/>
            <a:ext cx="3291840" cy="218598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1943100" cy="29260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0" y="4370258"/>
            <a:ext cx="3021002" cy="200613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19800" y="2438400"/>
            <a:ext cx="268224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phDog-Heavy" pitchFamily="34" charset="0"/>
              </a:rPr>
              <a:t>78% of St. Francis students participate in fine and performing arts.</a:t>
            </a:r>
            <a:endParaRPr lang="en-US" dirty="0">
              <a:latin typeface="AlphDog-Heavy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2" y="2819400"/>
            <a:ext cx="3539449" cy="16764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20" y="354806"/>
            <a:ext cx="1524000" cy="1905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920087"/>
            <a:ext cx="990600" cy="16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AlphDog-Heavy" pitchFamily="34" charset="0"/>
              </a:rPr>
              <a:t>ACADEMIC EXCELLENCE</a:t>
            </a:r>
            <a:endParaRPr lang="en-US" sz="2800" dirty="0">
              <a:solidFill>
                <a:srgbClr val="C00000"/>
              </a:solidFill>
              <a:latin typeface="AlphDog-Heavy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"/>
            <a:ext cx="2820701" cy="17449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AlphDog-Heavy" pitchFamily="34" charset="0"/>
                <a:sym typeface="Wingdings 2"/>
              </a:rPr>
              <a:t></a:t>
            </a:r>
            <a:r>
              <a:rPr lang="en-US" sz="2600" dirty="0" smtClean="0">
                <a:latin typeface="AlphDog-Heavy" pitchFamily="34" charset="0"/>
              </a:rPr>
              <a:t>99% of SFHS graduates </a:t>
            </a:r>
            <a:br>
              <a:rPr lang="en-US" sz="2600" dirty="0" smtClean="0">
                <a:latin typeface="AlphDog-Heavy" pitchFamily="34" charset="0"/>
              </a:rPr>
            </a:br>
            <a:r>
              <a:rPr lang="en-US" sz="2600" dirty="0" smtClean="0">
                <a:latin typeface="AlphDog-Heavy" pitchFamily="34" charset="0"/>
              </a:rPr>
              <a:t>attend college.</a:t>
            </a:r>
            <a:br>
              <a:rPr lang="en-US" sz="2600" dirty="0" smtClean="0">
                <a:latin typeface="AlphDog-Heavy" pitchFamily="34" charset="0"/>
              </a:rPr>
            </a:br>
            <a:endParaRPr lang="en-US" sz="2600" dirty="0" smtClean="0">
              <a:latin typeface="AlphDog-Heavy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AlphDog-Heavy" pitchFamily="34" charset="0"/>
                <a:sym typeface="Wingdings 2"/>
              </a:rPr>
              <a:t></a:t>
            </a:r>
            <a:r>
              <a:rPr lang="en-US" sz="2600" dirty="0" smtClean="0">
                <a:latin typeface="AlphDog-Heavy" pitchFamily="34" charset="0"/>
              </a:rPr>
              <a:t>90% of Class of 2015 grads attend a </a:t>
            </a:r>
            <a:br>
              <a:rPr lang="en-US" sz="2600" dirty="0" smtClean="0">
                <a:latin typeface="AlphDog-Heavy" pitchFamily="34" charset="0"/>
              </a:rPr>
            </a:br>
            <a:r>
              <a:rPr lang="en-US" sz="2600" dirty="0" smtClean="0">
                <a:latin typeface="AlphDog-Heavy" pitchFamily="34" charset="0"/>
              </a:rPr>
              <a:t>four-year college.</a:t>
            </a:r>
            <a:br>
              <a:rPr lang="en-US" sz="2600" dirty="0" smtClean="0">
                <a:latin typeface="AlphDog-Heavy" pitchFamily="34" charset="0"/>
              </a:rPr>
            </a:br>
            <a:endParaRPr lang="en-US" sz="2600" dirty="0" smtClean="0">
              <a:latin typeface="AlphDog-Heavy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AlphDog-Heavy" pitchFamily="34" charset="0"/>
                <a:sym typeface="Wingdings 2"/>
              </a:rPr>
              <a:t>The Class of 2015 earned $26 million in one-time and renewable scholarships.</a:t>
            </a:r>
            <a:br>
              <a:rPr lang="en-US" sz="2600" dirty="0" smtClean="0">
                <a:latin typeface="AlphDog-Heavy" pitchFamily="34" charset="0"/>
                <a:sym typeface="Wingdings 2"/>
              </a:rPr>
            </a:br>
            <a:endParaRPr lang="en-US" sz="2600" dirty="0" smtClean="0">
              <a:latin typeface="AlphDog-Heavy" pitchFamily="34" charset="0"/>
              <a:sym typeface="Wingdings 2"/>
            </a:endParaRPr>
          </a:p>
          <a:p>
            <a:pPr marL="0" indent="0">
              <a:buNone/>
            </a:pPr>
            <a:r>
              <a:rPr lang="en-US" sz="2600" dirty="0" smtClean="0">
                <a:latin typeface="AlphDog-Heavy" pitchFamily="34" charset="0"/>
                <a:sym typeface="Wingdings 2"/>
              </a:rPr>
              <a:t>56% of SFHS 2015 grads attend college in California, and 43% attend college out of state.</a:t>
            </a:r>
            <a:endParaRPr lang="en-US" sz="2600" dirty="0" smtClean="0">
              <a:latin typeface="AlphDog-Heavy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lphDog-Heavy" pitchFamily="34" charset="0"/>
              </a:rPr>
              <a:t>If you’d like to learn more about </a:t>
            </a:r>
            <a:br>
              <a:rPr lang="en-US" sz="2800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lphDog-Heavy" pitchFamily="34" charset="0"/>
              </a:rPr>
              <a:t>St. Francis High School</a:t>
            </a:r>
            <a:endParaRPr lang="en-US" sz="2800" dirty="0">
              <a:solidFill>
                <a:srgbClr val="C00000"/>
              </a:solidFill>
              <a:latin typeface="AlphDog-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37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Schedule a shadow day for your 8</a:t>
            </a:r>
            <a:r>
              <a:rPr lang="en-US" sz="2400" baseline="30000" dirty="0" smtClean="0">
                <a:solidFill>
                  <a:srgbClr val="C00000"/>
                </a:solidFill>
                <a:latin typeface="AlphDog-Heavy" pitchFamily="34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 </a:t>
            </a:r>
            <a:b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grade student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Visit the campus for a tour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Attend a game or arts performance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Check out the SFHS website:</a:t>
            </a:r>
            <a:b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		stfrancishs.org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Follow us on social media</a:t>
            </a:r>
          </a:p>
          <a:p>
            <a:pPr marL="0" indent="0">
              <a:buNone/>
            </a:pPr>
            <a:endParaRPr lang="en-US" sz="2400" dirty="0" smtClean="0">
              <a:latin typeface="AlphDog-Heavy" pitchFamily="34" charset="0"/>
            </a:endParaRPr>
          </a:p>
          <a:p>
            <a:endParaRPr lang="en-US" sz="2400" dirty="0">
              <a:latin typeface="AlphDog-Heavy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642338"/>
            <a:ext cx="3916680" cy="1851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8" y="4956245"/>
            <a:ext cx="3764280" cy="12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174</Words>
  <Application>Microsoft Office PowerPoint</Application>
  <PresentationFormat>On-screen Show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St. Francis High School Westlake Charter School High School Preview Night</vt:lpstr>
      <vt:lpstr>Four Years That  Last a Lifetime</vt:lpstr>
      <vt:lpstr>Community</vt:lpstr>
      <vt:lpstr>Tradition</vt:lpstr>
      <vt:lpstr>The All-Girls Advantage</vt:lpstr>
      <vt:lpstr>  46% of the student body participates in athletics.  SFHS has captured 90 Sac-Joaquin Section titles, more than any other girls’ program.  In the last three years, 79 SFHS students have committed to play collegiate sports.   </vt:lpstr>
      <vt:lpstr>PowerPoint Presentation</vt:lpstr>
      <vt:lpstr>ACADEMIC EXCELLENCE</vt:lpstr>
      <vt:lpstr>If you’d like to learn more about  St. Francis High School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Francis High School</dc:title>
  <dc:creator>Lisa Wilkins</dc:creator>
  <cp:lastModifiedBy>Lisa Wilkins</cp:lastModifiedBy>
  <cp:revision>29</cp:revision>
  <dcterms:created xsi:type="dcterms:W3CDTF">2015-10-19T23:01:00Z</dcterms:created>
  <dcterms:modified xsi:type="dcterms:W3CDTF">2015-10-20T23:47:37Z</dcterms:modified>
</cp:coreProperties>
</file>