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8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4" d="100"/>
          <a:sy n="64" d="100"/>
        </p:scale>
        <p:origin x="-89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7D5BA-F110-4B60-92D8-E825CB8A6CAB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D3AB-F097-44A5-8C51-91D9EA050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4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Retreats, Service, SISTERHOOD, discover your gifts and talents, Community of Faith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FD3AB-F097-44A5-8C51-91D9EA0500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1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Coed dances, SWAP Day, we</a:t>
            </a:r>
            <a:r>
              <a:rPr lang="en-US" baseline="0" dirty="0" smtClean="0"/>
              <a:t> want parents on campus!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FD3AB-F097-44A5-8C51-91D9EA0500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2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8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7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9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6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3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0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EECF-7338-45BF-8630-240891A45DF5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0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EECF-7338-45BF-8630-240891A45DF5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3024-53E8-4034-B72C-15F3E0BD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3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3754" y="228600"/>
            <a:ext cx="8229600" cy="1143000"/>
          </a:xfrm>
          <a:noFill/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Dog-Heavy" pitchFamily="34" charset="0"/>
              </a:rPr>
              <a:t>St. Francis High School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Dog-Heavy" pitchFamily="34" charset="0"/>
              </a:rPr>
              <a:t/>
            </a:r>
            <a:b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Dog-Heavy" pitchFamily="34" charset="0"/>
              </a:rPr>
            </a:br>
            <a:endParaRPr lang="en-US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Dog-Heavy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27" y="1717430"/>
            <a:ext cx="3840480" cy="430053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800600"/>
            <a:ext cx="1538864" cy="1738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8" y="1746738"/>
            <a:ext cx="3427196" cy="228119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43400"/>
            <a:ext cx="2724916" cy="204368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332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lphDog-Heavy" pitchFamily="34" charset="0"/>
              </a:rPr>
              <a:t>If you’d like to learn more about </a:t>
            </a:r>
            <a:br>
              <a:rPr lang="en-US" sz="2800" dirty="0" smtClean="0">
                <a:solidFill>
                  <a:srgbClr val="C00000"/>
                </a:solidFill>
                <a:latin typeface="AlphDog-Heavy" pitchFamily="34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AlphDog-Heavy" pitchFamily="34" charset="0"/>
              </a:rPr>
              <a:t>St. Francis High School</a:t>
            </a:r>
            <a:endParaRPr lang="en-US" sz="2800" dirty="0">
              <a:solidFill>
                <a:srgbClr val="C00000"/>
              </a:solidFill>
              <a:latin typeface="AlphDog-Heavy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37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Schedule a shadow day for your 8</a:t>
            </a:r>
            <a:r>
              <a:rPr lang="en-US" sz="2400" baseline="30000" dirty="0" smtClean="0">
                <a:solidFill>
                  <a:srgbClr val="C00000"/>
                </a:solidFill>
                <a:latin typeface="AlphDog-Heavy" pitchFamily="34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 </a:t>
            </a:r>
            <a:b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grade student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Visit the campus for a tour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Attend a game or arts performance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Check out the SFHS website:</a:t>
            </a:r>
            <a:b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		stfrancishs.org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Follow us on social media</a:t>
            </a:r>
          </a:p>
          <a:p>
            <a:pPr marL="0" indent="0">
              <a:buNone/>
            </a:pPr>
            <a:endParaRPr lang="en-US" sz="2400" dirty="0" smtClean="0">
              <a:latin typeface="AlphDog-Heavy" pitchFamily="34" charset="0"/>
            </a:endParaRPr>
          </a:p>
          <a:p>
            <a:endParaRPr lang="en-US" sz="2400" dirty="0">
              <a:latin typeface="AlphDog-Heavy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642338"/>
            <a:ext cx="3916680" cy="1851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8" y="4956245"/>
            <a:ext cx="3764280" cy="12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lphDog-Heavy" pitchFamily="34" charset="0"/>
              </a:rPr>
              <a:t>Four Years That </a:t>
            </a:r>
            <a:br>
              <a:rPr lang="en-US" dirty="0" smtClean="0">
                <a:solidFill>
                  <a:srgbClr val="C00000"/>
                </a:solidFill>
                <a:latin typeface="AlphDog-Heavy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AlphDog-Heavy" pitchFamily="34" charset="0"/>
              </a:rPr>
              <a:t>Last a Lifetime</a:t>
            </a:r>
            <a:endParaRPr lang="en-US" dirty="0">
              <a:solidFill>
                <a:srgbClr val="C00000"/>
              </a:solidFill>
              <a:latin typeface="AlphDog-Heavy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719750" cy="4525963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454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905000" y="152400"/>
            <a:ext cx="5562600" cy="1447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AlphDog-Heavy" pitchFamily="34" charset="0"/>
              </a:rPr>
              <a:t>Community</a:t>
            </a:r>
            <a:endParaRPr lang="en-US" sz="5400" dirty="0">
              <a:solidFill>
                <a:srgbClr val="C00000"/>
              </a:solidFill>
              <a:latin typeface="AlphDog-Heavy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">
            <a:off x="697523" y="3669323"/>
            <a:ext cx="3813810" cy="265770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2" name="Content Placeholder 11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4349262" y="1488830"/>
            <a:ext cx="3657600" cy="2438779"/>
          </a:xfrm>
          <a:ln w="76200">
            <a:solidFill>
              <a:srgbClr val="FFC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1559"/>
            <a:ext cx="3581400" cy="258084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05" y="3962400"/>
            <a:ext cx="2819400" cy="18796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082950"/>
            <a:ext cx="931948" cy="10530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4908"/>
            <a:ext cx="2096428" cy="120544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851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20000">
            <a:off x="6019800" y="457200"/>
            <a:ext cx="2663190" cy="217668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63209"/>
            <a:ext cx="1791295" cy="269748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533400" y="494828"/>
            <a:ext cx="3749040" cy="248959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">
            <a:off x="228600" y="3143267"/>
            <a:ext cx="3063240" cy="204315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5773921" y="3274225"/>
            <a:ext cx="2910840" cy="194150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45540"/>
            <a:ext cx="2174631" cy="201766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6000" dirty="0" smtClean="0">
                <a:solidFill>
                  <a:srgbClr val="C00000"/>
                </a:solidFill>
                <a:latin typeface="AlphDog-Heavy" pitchFamily="34" charset="0"/>
              </a:rPr>
              <a:t>Tradition</a:t>
            </a:r>
            <a:endParaRPr lang="en-US" sz="6000" dirty="0">
              <a:solidFill>
                <a:srgbClr val="C00000"/>
              </a:solidFill>
              <a:latin typeface="AlphDog-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lphDog-Heavy" pitchFamily="34" charset="0"/>
              </a:rPr>
              <a:t>The All-Girls Advantage</a:t>
            </a:r>
            <a:endParaRPr lang="en-US" dirty="0">
              <a:solidFill>
                <a:srgbClr val="C00000"/>
              </a:solidFill>
              <a:latin typeface="AlphDog-Heavy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80% of graduates of all-girls schools held leadership positions after high school.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early three-fourths of girls’ school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grads consider college a stepping </a:t>
            </a:r>
            <a:br>
              <a:rPr lang="en-US" sz="2400" dirty="0" smtClean="0"/>
            </a:br>
            <a:r>
              <a:rPr lang="en-US" sz="2400" dirty="0" smtClean="0"/>
              <a:t>stone to graduate school, and they </a:t>
            </a:r>
            <a:br>
              <a:rPr lang="en-US" sz="2400" dirty="0" smtClean="0"/>
            </a:br>
            <a:r>
              <a:rPr lang="en-US" sz="2400" dirty="0" smtClean="0"/>
              <a:t>are more than twice as likely to earn </a:t>
            </a:r>
            <a:br>
              <a:rPr lang="en-US" sz="2400" dirty="0" smtClean="0"/>
            </a:br>
            <a:r>
              <a:rPr lang="en-US" sz="2400" dirty="0" smtClean="0"/>
              <a:t>a doctoral degree.</a:t>
            </a:r>
          </a:p>
          <a:p>
            <a:r>
              <a:rPr lang="en-US" sz="2400" dirty="0" smtClean="0"/>
              <a:t>Graduates of girls’ schools are </a:t>
            </a:r>
            <a:r>
              <a:rPr lang="en-US" sz="2400" b="1" dirty="0" smtClean="0"/>
              <a:t>six </a:t>
            </a:r>
            <a:br>
              <a:rPr lang="en-US" sz="2400" b="1" dirty="0" smtClean="0"/>
            </a:br>
            <a:r>
              <a:rPr lang="en-US" sz="2400" b="1" dirty="0" smtClean="0"/>
              <a:t>times </a:t>
            </a:r>
            <a:r>
              <a:rPr lang="en-US" sz="2400" dirty="0" smtClean="0"/>
              <a:t>more likely to consider majoring </a:t>
            </a:r>
            <a:br>
              <a:rPr lang="en-US" sz="2400" dirty="0" smtClean="0"/>
            </a:br>
            <a:r>
              <a:rPr lang="en-US" sz="2400" dirty="0" smtClean="0"/>
              <a:t>in math, science and technology; </a:t>
            </a:r>
            <a:br>
              <a:rPr lang="en-US" sz="2400" dirty="0" smtClean="0"/>
            </a:br>
            <a:r>
              <a:rPr lang="en-US" sz="2400" dirty="0" smtClean="0"/>
              <a:t>they are </a:t>
            </a:r>
            <a:r>
              <a:rPr lang="en-US" sz="2400" b="1" dirty="0" smtClean="0"/>
              <a:t>three times </a:t>
            </a:r>
            <a:r>
              <a:rPr lang="en-US" sz="2400" dirty="0" smtClean="0"/>
              <a:t>more likely to consider engineering careers.</a:t>
            </a:r>
          </a:p>
          <a:p>
            <a:r>
              <a:rPr lang="en-US" sz="2400" dirty="0" smtClean="0"/>
              <a:t>Girls’ school grads spend more time studying, tutoring other students, and speaking with teachers outside of class.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62200"/>
            <a:ext cx="3425669" cy="228581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703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24685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sym typeface="Wingdings 2"/>
              </a:rPr>
              <a:t/>
            </a:r>
            <a:br>
              <a:rPr lang="en-US" sz="1800" dirty="0" smtClean="0">
                <a:sym typeface="Wingdings 2"/>
              </a:rPr>
            </a:br>
            <a:r>
              <a:rPr lang="en-US" sz="1800" dirty="0" smtClean="0">
                <a:solidFill>
                  <a:srgbClr val="C00000"/>
                </a:solidFill>
                <a:sym typeface="Wingdings 2"/>
              </a:rPr>
              <a:t/>
            </a:r>
            <a:br>
              <a:rPr lang="en-US" sz="1800" dirty="0" smtClean="0">
                <a:solidFill>
                  <a:srgbClr val="C00000"/>
                </a:solidFill>
                <a:sym typeface="Wingdings 2"/>
              </a:rPr>
            </a:br>
            <a: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/>
            </a:r>
            <a:b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</a:br>
            <a: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/>
            </a:r>
            <a:b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</a:br>
            <a:r>
              <a:rPr lang="en-US" sz="1600" dirty="0" smtClean="0">
                <a:solidFill>
                  <a:srgbClr val="C00000"/>
                </a:solidFill>
                <a:sym typeface="Wingdings 2"/>
              </a:rPr>
              <a:t></a:t>
            </a:r>
            <a: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>SFHS has captured 91 Sac-Joaquin Section titles, more than any other girls’ program.</a:t>
            </a:r>
            <a:b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</a:br>
            <a: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/>
            </a:r>
            <a:b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</a:br>
            <a:r>
              <a:rPr lang="en-US" sz="1600" dirty="0" smtClean="0">
                <a:solidFill>
                  <a:srgbClr val="C00000"/>
                </a:solidFill>
                <a:sym typeface="Wingdings 2"/>
              </a:rPr>
              <a:t></a:t>
            </a:r>
            <a: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>In the last four years, 106 SFHS students have committed to play collegiate sports.</a:t>
            </a:r>
            <a:b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</a:br>
            <a: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/>
            </a:r>
            <a:b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</a:br>
            <a:r>
              <a:rPr lang="en-US" sz="1600" dirty="0" smtClean="0">
                <a:solidFill>
                  <a:srgbClr val="C00000"/>
                </a:solidFill>
                <a:sym typeface="Wingdings 2"/>
              </a:rPr>
              <a:t></a:t>
            </a:r>
            <a: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>2016 Northern California </a:t>
            </a:r>
            <a:b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</a:br>
            <a:r>
              <a:rPr lang="en-US" sz="1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>Division 1 Basketball Champions</a:t>
            </a:r>
            <a:r>
              <a:rPr lang="en-US" sz="1600" dirty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/>
            </a:r>
            <a:br>
              <a:rPr lang="en-US" sz="1600" dirty="0">
                <a:solidFill>
                  <a:srgbClr val="C00000"/>
                </a:solidFill>
                <a:latin typeface="AlphDog-Heavy" pitchFamily="34" charset="0"/>
                <a:sym typeface="Wingdings 2"/>
              </a:rPr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0" y="438476"/>
            <a:ext cx="3124200" cy="208198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69" y="2268774"/>
            <a:ext cx="1810431" cy="178257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357071"/>
            <a:ext cx="2753747" cy="209393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6" y="1935106"/>
            <a:ext cx="1931670" cy="207338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33423"/>
            <a:ext cx="2902374" cy="943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13" y="4661998"/>
            <a:ext cx="2225040" cy="148408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2942491"/>
            <a:ext cx="3637046" cy="242100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346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54806"/>
            <a:ext cx="3291840" cy="218598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1943100" cy="292608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0" y="4370258"/>
            <a:ext cx="3021002" cy="200613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24" y="331360"/>
            <a:ext cx="1435076" cy="225385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171700" y="2791466"/>
            <a:ext cx="268224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lphDog-Heavy" pitchFamily="34" charset="0"/>
              </a:rPr>
              <a:t>78% of St. Francis students participate in fine and performing arts.</a:t>
            </a:r>
            <a:endParaRPr lang="en-US" dirty="0">
              <a:latin typeface="AlphDog-Heavy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12" y="2819400"/>
            <a:ext cx="3539449" cy="16764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800600"/>
            <a:ext cx="1225296" cy="1384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92" y="4403337"/>
            <a:ext cx="3578056" cy="2054182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544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67200"/>
            <a:ext cx="3291840" cy="218598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phDog-Heavy" pitchFamily="34" charset="0"/>
              </a:rPr>
              <a:t>College Preparatory</a:t>
            </a:r>
            <a:endParaRPr lang="en-US" dirty="0">
              <a:solidFill>
                <a:srgbClr val="C00000"/>
              </a:solidFill>
              <a:latin typeface="AlphDog-Heavy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42" y="1600201"/>
            <a:ext cx="7859150" cy="416755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lphDog-Heavy" pitchFamily="34" charset="0"/>
              </a:rPr>
              <a:t>28 Honors and AP classes</a:t>
            </a:r>
          </a:p>
          <a:p>
            <a:pPr marL="0" indent="0">
              <a:buNone/>
            </a:pPr>
            <a:r>
              <a:rPr lang="en-US" sz="2400" dirty="0">
                <a:latin typeface="AlphDog-Heavy" pitchFamily="34" charset="0"/>
              </a:rPr>
              <a:t>	</a:t>
            </a:r>
            <a:r>
              <a:rPr lang="en-US" sz="2400" i="1" dirty="0" smtClean="0">
                <a:latin typeface="AlphDog-Heavy" pitchFamily="34" charset="0"/>
              </a:rPr>
              <a:t>Advanced Placement Pass Rate: 87%</a:t>
            </a:r>
          </a:p>
          <a:p>
            <a:r>
              <a:rPr lang="en-US" sz="2400" dirty="0" smtClean="0">
                <a:latin typeface="AlphDog-Heavy" pitchFamily="34" charset="0"/>
              </a:rPr>
              <a:t>Average class size: </a:t>
            </a:r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23</a:t>
            </a:r>
          </a:p>
          <a:p>
            <a:r>
              <a:rPr lang="en-US" sz="2400" dirty="0" smtClean="0">
                <a:latin typeface="AlphDog-Heavy" pitchFamily="34" charset="0"/>
              </a:rPr>
              <a:t>Student-teacher ratio:  </a:t>
            </a:r>
            <a:r>
              <a:rPr lang="en-US" sz="2400" dirty="0" smtClean="0">
                <a:solidFill>
                  <a:srgbClr val="C00000"/>
                </a:solidFill>
                <a:latin typeface="AlphDog-Heavy" pitchFamily="34" charset="0"/>
              </a:rPr>
              <a:t>1:14</a:t>
            </a:r>
          </a:p>
          <a:p>
            <a:r>
              <a:rPr lang="en-US" sz="2400" dirty="0" smtClean="0">
                <a:latin typeface="AlphDog-Heavy" pitchFamily="34" charset="0"/>
              </a:rPr>
              <a:t>Academic support resources</a:t>
            </a:r>
          </a:p>
          <a:p>
            <a:r>
              <a:rPr lang="en-US" sz="2400" dirty="0" smtClean="0">
                <a:latin typeface="AlphDog-Heavy" pitchFamily="34" charset="0"/>
              </a:rPr>
              <a:t>C-STEM program through UC Davis</a:t>
            </a:r>
          </a:p>
          <a:p>
            <a:r>
              <a:rPr lang="en-US" sz="2400" dirty="0" smtClean="0">
                <a:latin typeface="AlphDog-Heavy" pitchFamily="34" charset="0"/>
              </a:rPr>
              <a:t>8 Guidance counselors </a:t>
            </a:r>
            <a:br>
              <a:rPr lang="en-US" sz="2400" dirty="0" smtClean="0">
                <a:latin typeface="AlphDog-Heavy" pitchFamily="34" charset="0"/>
              </a:rPr>
            </a:br>
            <a:r>
              <a:rPr lang="en-US" sz="2400" dirty="0" smtClean="0">
                <a:latin typeface="AlphDog-Heavy" pitchFamily="34" charset="0"/>
              </a:rPr>
              <a:t>offer academic, college, </a:t>
            </a:r>
            <a:br>
              <a:rPr lang="en-US" sz="2400" dirty="0" smtClean="0">
                <a:latin typeface="AlphDog-Heavy" pitchFamily="34" charset="0"/>
              </a:rPr>
            </a:br>
            <a:r>
              <a:rPr lang="en-US" sz="2400" dirty="0" smtClean="0">
                <a:latin typeface="AlphDog-Heavy" pitchFamily="34" charset="0"/>
              </a:rPr>
              <a:t>and wellness counseling</a:t>
            </a:r>
          </a:p>
          <a:p>
            <a:r>
              <a:rPr lang="en-US" sz="2400" dirty="0" smtClean="0">
                <a:latin typeface="AlphDog-Heavy" pitchFamily="34" charset="0"/>
              </a:rPr>
              <a:t>8 academic teams</a:t>
            </a:r>
          </a:p>
          <a:p>
            <a:endParaRPr lang="en-US" sz="2400" dirty="0" smtClean="0">
              <a:latin typeface="AlphDog-Heavy" pitchFamily="34" charset="0"/>
            </a:endParaRPr>
          </a:p>
          <a:p>
            <a:pPr marL="0" indent="0">
              <a:buNone/>
            </a:pPr>
            <a:endParaRPr lang="en-US" sz="2400" dirty="0">
              <a:latin typeface="AlphDog-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AlphDog-Heavy" pitchFamily="34" charset="0"/>
              </a:rPr>
              <a:t>ACADEMIC EXCELLENCE</a:t>
            </a:r>
            <a:endParaRPr lang="en-US" sz="2800" dirty="0">
              <a:solidFill>
                <a:srgbClr val="C00000"/>
              </a:solidFill>
              <a:latin typeface="AlphDog-Heavy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85800"/>
            <a:ext cx="2820701" cy="174498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latin typeface="AlphDog-Heavy" pitchFamily="34" charset="0"/>
                <a:sym typeface="Wingdings 2"/>
              </a:rPr>
              <a:t></a:t>
            </a:r>
            <a:r>
              <a:rPr lang="en-US" sz="2600" dirty="0" smtClean="0">
                <a:latin typeface="AlphDog-Heavy" pitchFamily="34" charset="0"/>
              </a:rPr>
              <a:t>99% of SFHS graduates </a:t>
            </a:r>
            <a:br>
              <a:rPr lang="en-US" sz="2600" dirty="0" smtClean="0">
                <a:latin typeface="AlphDog-Heavy" pitchFamily="34" charset="0"/>
              </a:rPr>
            </a:br>
            <a:r>
              <a:rPr lang="en-US" sz="2600" dirty="0" smtClean="0">
                <a:latin typeface="AlphDog-Heavy" pitchFamily="34" charset="0"/>
              </a:rPr>
              <a:t>attend college.</a:t>
            </a:r>
            <a:br>
              <a:rPr lang="en-US" sz="2600" dirty="0" smtClean="0">
                <a:latin typeface="AlphDog-Heavy" pitchFamily="34" charset="0"/>
              </a:rPr>
            </a:br>
            <a:endParaRPr lang="en-US" sz="2600" dirty="0" smtClean="0">
              <a:latin typeface="AlphDog-Heavy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AlphDog-Heavy" pitchFamily="34" charset="0"/>
                <a:sym typeface="Wingdings 2"/>
              </a:rPr>
              <a:t></a:t>
            </a:r>
            <a:r>
              <a:rPr lang="en-US" sz="2600" dirty="0" smtClean="0">
                <a:solidFill>
                  <a:srgbClr val="C00000"/>
                </a:solidFill>
                <a:latin typeface="AlphDog-Heavy" pitchFamily="34" charset="0"/>
              </a:rPr>
              <a:t>90% of Class of 2016 grads attend a </a:t>
            </a:r>
            <a:br>
              <a:rPr lang="en-US" sz="2600" dirty="0" smtClean="0">
                <a:solidFill>
                  <a:srgbClr val="C00000"/>
                </a:solidFill>
                <a:latin typeface="AlphDog-Heavy" pitchFamily="34" charset="0"/>
              </a:rPr>
            </a:br>
            <a:r>
              <a:rPr lang="en-US" sz="2600" dirty="0" smtClean="0">
                <a:solidFill>
                  <a:srgbClr val="C00000"/>
                </a:solidFill>
                <a:latin typeface="AlphDog-Heavy" pitchFamily="34" charset="0"/>
              </a:rPr>
              <a:t>four-year college.</a:t>
            </a:r>
            <a:r>
              <a:rPr lang="en-US" sz="2600" dirty="0" smtClean="0">
                <a:latin typeface="AlphDog-Heavy" pitchFamily="34" charset="0"/>
              </a:rPr>
              <a:t/>
            </a:r>
            <a:br>
              <a:rPr lang="en-US" sz="2600" dirty="0" smtClean="0">
                <a:latin typeface="AlphDog-Heavy" pitchFamily="34" charset="0"/>
              </a:rPr>
            </a:br>
            <a:endParaRPr lang="en-US" sz="2600" dirty="0" smtClean="0">
              <a:latin typeface="AlphDog-Heavy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AlphDog-Heavy" pitchFamily="34" charset="0"/>
                <a:sym typeface="Wingdings 2"/>
              </a:rPr>
              <a:t>The Class of 2016 earned </a:t>
            </a:r>
            <a:r>
              <a:rPr lang="en-US" sz="2600" dirty="0" smtClean="0">
                <a:solidFill>
                  <a:srgbClr val="C00000"/>
                </a:solidFill>
                <a:latin typeface="AlphDog-Heavy" pitchFamily="34" charset="0"/>
                <a:sym typeface="Wingdings 2"/>
              </a:rPr>
              <a:t>$32 million </a:t>
            </a:r>
            <a:r>
              <a:rPr lang="en-US" sz="2600" dirty="0" smtClean="0">
                <a:latin typeface="AlphDog-Heavy" pitchFamily="34" charset="0"/>
                <a:sym typeface="Wingdings 2"/>
              </a:rPr>
              <a:t>in one-time and renewable scholarships.</a:t>
            </a:r>
            <a:br>
              <a:rPr lang="en-US" sz="2600" dirty="0" smtClean="0">
                <a:latin typeface="AlphDog-Heavy" pitchFamily="34" charset="0"/>
                <a:sym typeface="Wingdings 2"/>
              </a:rPr>
            </a:br>
            <a:endParaRPr lang="en-US" sz="2600" dirty="0" smtClean="0">
              <a:latin typeface="AlphDog-Heavy" pitchFamily="34" charset="0"/>
              <a:sym typeface="Wingdings 2"/>
            </a:endParaRPr>
          </a:p>
          <a:p>
            <a:pPr marL="0" indent="0">
              <a:buNone/>
            </a:pPr>
            <a:r>
              <a:rPr lang="en-US" sz="2600" dirty="0" smtClean="0">
                <a:latin typeface="AlphDog-Heavy" pitchFamily="34" charset="0"/>
                <a:sym typeface="Wingdings 2"/>
              </a:rPr>
              <a:t>60% of SFHS 2016 grads attend college in California, and 40% attend college out of state.</a:t>
            </a:r>
            <a:endParaRPr lang="en-US" sz="2600" dirty="0" smtClean="0">
              <a:latin typeface="AlphDog-Heavy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lake_charter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westlake_charter_presentation</Template>
  <TotalTime>0</TotalTime>
  <Words>105</Words>
  <Application>Microsoft Office PowerPoint</Application>
  <PresentationFormat>On-screen Show (4:3)</PresentationFormat>
  <Paragraphs>35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westlake_charter_presentation</vt:lpstr>
      <vt:lpstr>St. Francis High School </vt:lpstr>
      <vt:lpstr>Four Years That  Last a Lifetime</vt:lpstr>
      <vt:lpstr>Community</vt:lpstr>
      <vt:lpstr>Tradition</vt:lpstr>
      <vt:lpstr>The All-Girls Advantage</vt:lpstr>
      <vt:lpstr>    SFHS has captured 91 Sac-Joaquin Section titles, more than any other girls’ program.  In the last four years, 106 SFHS students have committed to play collegiate sports.  2016 Northern California  Division 1 Basketball Champions    </vt:lpstr>
      <vt:lpstr>PowerPoint Presentation</vt:lpstr>
      <vt:lpstr>College Preparatory</vt:lpstr>
      <vt:lpstr>ACADEMIC EXCELLENCE</vt:lpstr>
      <vt:lpstr>If you’d like to learn more about  St. Francis High School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Francis High School </dc:title>
  <dc:creator>Lisa Wilkins</dc:creator>
  <cp:lastModifiedBy>Lisa Wilkins</cp:lastModifiedBy>
  <cp:revision>1</cp:revision>
  <dcterms:created xsi:type="dcterms:W3CDTF">2016-11-04T00:41:59Z</dcterms:created>
  <dcterms:modified xsi:type="dcterms:W3CDTF">2016-11-04T00:42:13Z</dcterms:modified>
</cp:coreProperties>
</file>